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79" r:id="rId6"/>
    <p:sldId id="414" r:id="rId7"/>
    <p:sldId id="297" r:id="rId8"/>
    <p:sldId id="295" r:id="rId9"/>
    <p:sldId id="391" r:id="rId10"/>
    <p:sldId id="415" r:id="rId11"/>
    <p:sldId id="389" r:id="rId12"/>
    <p:sldId id="410" r:id="rId13"/>
    <p:sldId id="302" r:id="rId14"/>
    <p:sldId id="409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3" autoAdjust="0"/>
  </p:normalViewPr>
  <p:slideViewPr>
    <p:cSldViewPr showGuides="1">
      <p:cViewPr varScale="1">
        <p:scale>
          <a:sx n="73" d="100"/>
          <a:sy n="73" d="100"/>
        </p:scale>
        <p:origin x="1042" y="67"/>
      </p:cViewPr>
      <p:guideLst>
        <p:guide orient="horz" pos="2898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76882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345" y="6019698"/>
            <a:ext cx="4005707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 Li</a:t>
            </a:r>
            <a:endParaRPr lang="zh-CN" altLang="en-US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6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4876800" y="5567255"/>
            <a:ext cx="258000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2026.03.08 •  ChongQing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9" name="object 38"/>
          <p:cNvSpPr txBox="1"/>
          <p:nvPr/>
        </p:nvSpPr>
        <p:spPr>
          <a:xfrm>
            <a:off x="892829" y="1371914"/>
            <a:ext cx="1086358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Diffusion Generative Recommendation with Continuous Tokens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57375" y="1981200"/>
            <a:ext cx="861822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0" y="1981200"/>
            <a:ext cx="6553835" cy="33610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00726" y="68072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6385" y="1676400"/>
            <a:ext cx="6539865" cy="40601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4267072" y="320060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12105" y="1905000"/>
            <a:ext cx="6494780" cy="3773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buClrTx/>
              <a:buSzTx/>
              <a:buFontTx/>
            </a:pPr>
            <a:r>
              <a:rPr lang="en-US" altLang="zh-CN" sz="1600"/>
              <a:t>Most LLM-based recommender systems inherit the discrete-token paradigm of language models, so they often quantize continuous user/item representations into discrete codes (VQ-VAE/RQ-VAE/MQ-VAE). However, quantization is inherently lossy , which can hinder representation learning and recommendation performance. </a:t>
            </a:r>
            <a:endParaRPr lang="en-US" altLang="zh-CN" sz="1600"/>
          </a:p>
          <a:p>
            <a:pPr algn="just"/>
            <a:endParaRPr lang="en-US" altLang="zh-CN" sz="1600"/>
          </a:p>
          <a:p>
            <a:pPr algn="just"/>
            <a:endParaRPr lang="en-US" altLang="zh-CN" sz="1600"/>
          </a:p>
          <a:p>
            <a:pPr algn="just"/>
            <a:endParaRPr lang="en-US" altLang="zh-CN" sz="1600"/>
          </a:p>
          <a:p>
            <a:pPr algn="just"/>
            <a:endParaRPr lang="en-US" altLang="zh-CN" sz="1600"/>
          </a:p>
          <a:p>
            <a:pPr algn="just"/>
            <a:r>
              <a:rPr lang="en-US" altLang="zh-CN" sz="1600"/>
              <a:t>Meanwhile, some approaches only inject continuous vectors via simple projection layers at the input side while keeping the LLM’s output generator in the discrete vocabulary, creating a discrete–continuous gap and weakening model unification.</a:t>
            </a:r>
            <a:endParaRPr lang="en-US" altLang="zh-CN" sz="160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00200"/>
            <a:ext cx="5274310" cy="3782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" y="609600"/>
            <a:ext cx="12031980" cy="57835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650" y="1600200"/>
            <a:ext cx="4602480" cy="46482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2362200"/>
            <a:ext cx="4800600" cy="1143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3581400"/>
            <a:ext cx="5212080" cy="13487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1524000"/>
            <a:ext cx="5052060" cy="128778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600" y="3200400"/>
            <a:ext cx="5356860" cy="1158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3962620" y="762105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1576705"/>
            <a:ext cx="5198745" cy="859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00" y="2590800"/>
            <a:ext cx="5100955" cy="6032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6885" y="3454400"/>
            <a:ext cx="5527040" cy="9258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1125" y="4380230"/>
            <a:ext cx="6031230" cy="89598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1000" y="5410200"/>
            <a:ext cx="5750560" cy="930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1125" y="1501775"/>
            <a:ext cx="4975860" cy="6858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400" y="2667000"/>
            <a:ext cx="4671060" cy="5257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2950" y="3429000"/>
            <a:ext cx="4351020" cy="4876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400" y="4152900"/>
            <a:ext cx="4991100" cy="4953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2480" y="4800600"/>
            <a:ext cx="4465320" cy="6019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6375" y="2286000"/>
            <a:ext cx="7171690" cy="24999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90" y="1219200"/>
            <a:ext cx="11666220" cy="4556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2133600"/>
            <a:ext cx="6915150" cy="26536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  <p:tag name="commondata" val="eyJoZGlkIjoiMzMwNjgxYjU0ZWY2ZjY0NDkwZjBkNzE0NWFlNjY3Zj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4474</Words>
  <Application>WPS 演示</Application>
  <PresentationFormat>宽屏</PresentationFormat>
  <Paragraphs>251</Paragraphs>
  <Slides>12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等线</vt:lpstr>
      <vt:lpstr>黑体</vt:lpstr>
      <vt:lpstr>Calibri</vt:lpstr>
      <vt:lpstr>微软雅黑</vt:lpstr>
      <vt:lpstr>Arial Unicode MS</vt:lpstr>
      <vt:lpstr>Noto Sans Mono CJK HK</vt:lpstr>
      <vt:lpstr>Times New Roman</vt:lpstr>
      <vt:lpstr>Trebuchet MS</vt:lpstr>
      <vt:lpstr>Saturday Sans Regular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WPS_1760884132</cp:lastModifiedBy>
  <cp:revision>349</cp:revision>
  <dcterms:created xsi:type="dcterms:W3CDTF">2023-09-17T03:47:00Z</dcterms:created>
  <dcterms:modified xsi:type="dcterms:W3CDTF">2026-03-08T10:43:58Z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2023-09-27T08:00:00Z</vt:filetime>
  </property>
  <property fmtid="{D5CDD505-2E9C-101B-9397-08002B2CF9AE}" pid="5" name="ICV">
    <vt:lpwstr>C4FB84EF8586482BA580B8DF3B4E4493_13</vt:lpwstr>
  </property>
  <property fmtid="{D5CDD505-2E9C-101B-9397-08002B2CF9AE}" pid="6" name="KSOProductBuildVer">
    <vt:lpwstr>2052-12.1.0.25225</vt:lpwstr>
  </property>
</Properties>
</file>